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261" r:id="rId3"/>
    <p:sldId id="262" r:id="rId4"/>
    <p:sldId id="276" r:id="rId5"/>
    <p:sldId id="277" r:id="rId6"/>
    <p:sldId id="263" r:id="rId7"/>
    <p:sldId id="256" r:id="rId8"/>
    <p:sldId id="264" r:id="rId9"/>
    <p:sldId id="265" r:id="rId10"/>
    <p:sldId id="266" r:id="rId11"/>
    <p:sldId id="267" r:id="rId12"/>
    <p:sldId id="272" r:id="rId13"/>
    <p:sldId id="268" r:id="rId14"/>
    <p:sldId id="269" r:id="rId15"/>
    <p:sldId id="270" r:id="rId16"/>
    <p:sldId id="271" r:id="rId17"/>
    <p:sldId id="274" r:id="rId18"/>
    <p:sldId id="273" r:id="rId19"/>
    <p:sldId id="280" r:id="rId20"/>
    <p:sldId id="278" r:id="rId21"/>
  </p:sldIdLst>
  <p:sldSz cx="9144000" cy="6858000" type="screen4x3"/>
  <p:notesSz cx="6797675" cy="9926638"/>
  <p:custShowLst>
    <p:custShow name="Zielgruppenpräsentation 1" id="0">
      <p:sldLst>
        <p:sld r:id="rId8"/>
      </p:sldLst>
    </p:custShow>
  </p:custShow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6101"/>
    <a:srgbClr val="00FF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71" autoAdjust="0"/>
  </p:normalViewPr>
  <p:slideViewPr>
    <p:cSldViewPr>
      <p:cViewPr varScale="1">
        <p:scale>
          <a:sx n="62" d="100"/>
          <a:sy n="62" d="100"/>
        </p:scale>
        <p:origin x="48" y="3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6C20B-6573-483B-8711-0F5D7DA486BD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34588-7964-48AF-882E-E01968D594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707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34588-7964-48AF-882E-E01968D59459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09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5B-063E-423D-96C1-6786DDBBCE20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230A-BA14-483B-984D-06FB07020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36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5B-063E-423D-96C1-6786DDBBCE20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230A-BA14-483B-984D-06FB07020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83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5B-063E-423D-96C1-6786DDBBCE20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230A-BA14-483B-984D-06FB07020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37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5B-063E-423D-96C1-6786DDBBCE20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230A-BA14-483B-984D-06FB07020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9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5B-063E-423D-96C1-6786DDBBCE20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230A-BA14-483B-984D-06FB07020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504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5B-063E-423D-96C1-6786DDBBCE20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230A-BA14-483B-984D-06FB07020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79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5B-063E-423D-96C1-6786DDBBCE20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230A-BA14-483B-984D-06FB07020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18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5B-063E-423D-96C1-6786DDBBCE20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230A-BA14-483B-984D-06FB07020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62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5B-063E-423D-96C1-6786DDBBCE20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230A-BA14-483B-984D-06FB07020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36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5B-063E-423D-96C1-6786DDBBCE20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230A-BA14-483B-984D-06FB07020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33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5B-063E-423D-96C1-6786DDBBCE20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230A-BA14-483B-984D-06FB07020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88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9D95B-063E-423D-96C1-6786DDBBCE20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230A-BA14-483B-984D-06FB07020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97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1797"/>
            <a:ext cx="8064896" cy="553555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835696" y="908720"/>
            <a:ext cx="5062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latin typeface="Bradley Hand ITC" panose="03070402050302030203" pitchFamily="66" charset="0"/>
              </a:rPr>
              <a:t>Einschulung Sommer </a:t>
            </a:r>
            <a:r>
              <a:rPr lang="de-DE" sz="3200" b="1" dirty="0" smtClean="0">
                <a:latin typeface="Bradley Hand ITC" panose="03070402050302030203" pitchFamily="66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92853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/>
              <a:t> </a:t>
            </a:r>
            <a:r>
              <a:rPr lang="de-DE" sz="3200" dirty="0"/>
              <a:t>4. Arbeitstempo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764897"/>
              </p:ext>
            </p:extLst>
          </p:nvPr>
        </p:nvGraphicFramePr>
        <p:xfrm>
          <a:off x="467544" y="1772816"/>
          <a:ext cx="7658040" cy="122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58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Das Kind führt Aufgaben in einer angemessenen Zeit aus.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5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/>
              <a:t> </a:t>
            </a:r>
            <a:r>
              <a:rPr lang="de-DE" sz="3200" dirty="0"/>
              <a:t>5. Selbstständigkeit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169979"/>
              </p:ext>
            </p:extLst>
          </p:nvPr>
        </p:nvGraphicFramePr>
        <p:xfrm>
          <a:off x="611560" y="1628800"/>
          <a:ext cx="7920880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Das Kind führt Arbeitsaufträge selbstständig aus.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>
                          <a:effectLst/>
                        </a:rPr>
                        <a:t>Es</a:t>
                      </a:r>
                      <a:r>
                        <a:rPr lang="de-DE" sz="2400" baseline="0" dirty="0" smtClean="0">
                          <a:effectLst/>
                        </a:rPr>
                        <a:t> zeigt Problemlösefähigkeit.</a:t>
                      </a:r>
                      <a:endParaRPr lang="de-DE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>
                          <a:effectLst/>
                        </a:rPr>
                        <a:t>Es hält seinen Arbeitsplatz/Frühstücksplatz selbstständig in Ordnung.</a:t>
                      </a:r>
                      <a:endParaRPr lang="de-DE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4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/>
              <a:t> </a:t>
            </a:r>
            <a:r>
              <a:rPr lang="de-DE" sz="3200" dirty="0"/>
              <a:t>6. Sozialverhalten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34780"/>
              </p:ext>
            </p:extLst>
          </p:nvPr>
        </p:nvGraphicFramePr>
        <p:xfrm>
          <a:off x="539552" y="1556792"/>
          <a:ext cx="7370008" cy="413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70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0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Das Kind fühlt sich in der Gruppe angesprochen.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wartet, bis es an der Reihe ist.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geht auf andere zu. (Kontaktfähigkeit)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spielt/arbeitet mit anderen zusammen.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ist hilfsbereit.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Es </a:t>
                      </a:r>
                      <a:r>
                        <a:rPr lang="de-DE" sz="2400" dirty="0" smtClean="0">
                          <a:effectLst/>
                        </a:rPr>
                        <a:t>kann</a:t>
                      </a:r>
                      <a:r>
                        <a:rPr lang="de-DE" sz="2400" baseline="0" dirty="0" smtClean="0">
                          <a:effectLst/>
                        </a:rPr>
                        <a:t> angemessen mit Konflikten umgehen</a:t>
                      </a:r>
                      <a:r>
                        <a:rPr lang="de-DE" sz="2400" dirty="0" smtClean="0">
                          <a:effectLst/>
                        </a:rPr>
                        <a:t>.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Eine Weiterentwicklung ist zu beobachten.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dirty="0"/>
              <a:t>7. Motorische Kriterien - Feinmotorik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59040"/>
              </p:ext>
            </p:extLst>
          </p:nvPr>
        </p:nvGraphicFramePr>
        <p:xfrm>
          <a:off x="611560" y="1556791"/>
          <a:ext cx="7298000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9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Das Kind hält seinen Stift richtig.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malt Figuren aus, ohne den Rand zu übermalen.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</a:rPr>
                        <a:t>Es geht geschickt mit Schere</a:t>
                      </a:r>
                      <a:r>
                        <a:rPr lang="de-DE" sz="2400" baseline="0" dirty="0" smtClean="0">
                          <a:effectLst/>
                        </a:rPr>
                        <a:t> und Kleber um.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5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dirty="0"/>
              <a:t>8. Motorische Kriterien - Grobmotorik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988294"/>
              </p:ext>
            </p:extLst>
          </p:nvPr>
        </p:nvGraphicFramePr>
        <p:xfrm>
          <a:off x="539552" y="1628794"/>
          <a:ext cx="7370008" cy="3240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70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Es kann auf dem rechten/linken Bein allein stehen.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kann mit geschlossenen Füßen hüpfen.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kann auf einem Bein hüpfen.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kann balancieren.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Es kann Überkreuz-Bewegungen ausführen.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8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3200" dirty="0"/>
              <a:t>9</a:t>
            </a:r>
            <a:r>
              <a:rPr lang="de-DE" dirty="0"/>
              <a:t>. </a:t>
            </a:r>
            <a:r>
              <a:rPr lang="de-DE" sz="3200" dirty="0"/>
              <a:t>Sprache</a:t>
            </a:r>
            <a:endParaRPr lang="de-DE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893153"/>
              </p:ext>
            </p:extLst>
          </p:nvPr>
        </p:nvGraphicFramePr>
        <p:xfrm>
          <a:off x="539552" y="1268760"/>
          <a:ext cx="7992888" cy="45626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3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Die Familiensprache des Kindes </a:t>
                      </a:r>
                      <a:r>
                        <a:rPr lang="de-DE" sz="2400" dirty="0" smtClean="0">
                          <a:effectLst/>
                        </a:rPr>
                        <a:t>ist</a:t>
                      </a:r>
                      <a:r>
                        <a:rPr lang="de-DE" sz="2400" baseline="0" dirty="0" smtClean="0">
                          <a:effectLst/>
                        </a:rPr>
                        <a:t> überwiegend deutsch?  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 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Das Kind versteht/gebraucht die deutsche Sprache.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 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Es versteht Arbeitsaufträge und </a:t>
                      </a:r>
                      <a:r>
                        <a:rPr lang="de-DE" sz="2400" dirty="0" smtClean="0">
                          <a:effectLst/>
                        </a:rPr>
                        <a:t>-anweisungen</a:t>
                      </a:r>
                      <a:r>
                        <a:rPr lang="de-DE" sz="2400" dirty="0">
                          <a:effectLst/>
                        </a:rPr>
                        <a:t>.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 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spricht deutlich und artikuliert.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 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verfügt über einen altersgemäßen Wortschatz.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 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bildet alle Laute richtig.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 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646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eventuelle Fehler bei der Lautbildung </a:t>
                      </a:r>
                      <a:endParaRPr lang="de-DE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</a:rPr>
                        <a:t>(</a:t>
                      </a:r>
                      <a:r>
                        <a:rPr lang="de-DE" sz="2400" dirty="0">
                          <a:effectLst/>
                        </a:rPr>
                        <a:t>z. B. Silben verschlucken, stottern, stammeln</a:t>
                      </a:r>
                      <a:r>
                        <a:rPr lang="de-DE" sz="2400" dirty="0" smtClean="0">
                          <a:effectLst/>
                        </a:rPr>
                        <a:t>):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59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Das Kind spricht in ganzen Sätzen.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 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23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Das Kind spricht grammatikalisch richtig.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2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dirty="0"/>
              <a:t>10. Auditive Wahrnehmung</a:t>
            </a:r>
            <a:r>
              <a:rPr lang="de-DE" sz="3200" dirty="0" smtClean="0"/>
              <a:t>/     </a:t>
            </a:r>
            <a:br>
              <a:rPr lang="de-DE" sz="3200" dirty="0" smtClean="0"/>
            </a:br>
            <a:r>
              <a:rPr lang="de-DE" sz="3200" dirty="0"/>
              <a:t> </a:t>
            </a:r>
            <a:r>
              <a:rPr lang="de-DE" sz="3200" dirty="0" smtClean="0"/>
              <a:t>      phonologische </a:t>
            </a:r>
            <a:r>
              <a:rPr lang="de-DE" sz="3200" dirty="0"/>
              <a:t>Bewusstheit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309359"/>
              </p:ext>
            </p:extLst>
          </p:nvPr>
        </p:nvGraphicFramePr>
        <p:xfrm>
          <a:off x="611560" y="1628801"/>
          <a:ext cx="7298000" cy="4438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9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1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Das Kind kann Geräusche differenziert wahrnehmen und unterscheiden.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erkennt die Richtung einer Geräuschquelle.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kann einen Rhythmus nachklatschen.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kann Silben klatschen.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erkennt den Anfangslaut in Wörtern.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findet Reimwörter.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4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Das Kind hat </a:t>
                      </a:r>
                      <a:r>
                        <a:rPr lang="de-DE" sz="24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am </a:t>
                      </a: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Würzburger Training teilgenommen.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87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dirty="0"/>
              <a:t>11. Visuelle Wahrnehmung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594562"/>
              </p:ext>
            </p:extLst>
          </p:nvPr>
        </p:nvGraphicFramePr>
        <p:xfrm>
          <a:off x="539552" y="1412776"/>
          <a:ext cx="8136904" cy="37748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9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Das Kind kann Auge und Hand koordinieren.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(z. B. beim Spiel „Spitz, pass auf!“)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erkennt versteckte Figuren in einem Bild.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(Figur-Grund-Wahrnehmung)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2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Es kann Dinge im Raum nach Anweisung (vor, hinter, über, unter, neben) platzieren</a:t>
                      </a:r>
                      <a:r>
                        <a:rPr lang="de-DE" sz="2400" dirty="0" smtClean="0">
                          <a:effectLst/>
                        </a:rPr>
                        <a:t>. (</a:t>
                      </a:r>
                      <a:r>
                        <a:rPr lang="de-DE" sz="2400" dirty="0">
                          <a:effectLst/>
                        </a:rPr>
                        <a:t>Raum-Lage-Wahrnehmung)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Es kann Muster fortsetzen.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dirty="0"/>
              <a:t>12. Mathematisches Verständnis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317151"/>
              </p:ext>
            </p:extLst>
          </p:nvPr>
        </p:nvGraphicFramePr>
        <p:xfrm>
          <a:off x="755576" y="1484784"/>
          <a:ext cx="7776864" cy="2987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Das Kind erfasst angeordnete Mengen (Würfelbilder) simultan.</a:t>
                      </a:r>
                      <a:endParaRPr lang="de-DE" sz="24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kann Mengen durch Abzählen bestimmen (bis 10).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Es kann Mengen vergleichen (mehr als – weniger als).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</a:rPr>
                        <a:t>Das Kind hat am Programm „Willkommen</a:t>
                      </a:r>
                      <a:r>
                        <a:rPr lang="de-DE" sz="2400" baseline="0" dirty="0" smtClean="0">
                          <a:effectLst/>
                        </a:rPr>
                        <a:t> im Zahlenland“ teilgenommen?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5. Hinweise und Tipps zur Schulvorbereitung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6000" dirty="0" smtClean="0"/>
              <a:t>…und </a:t>
            </a:r>
            <a:r>
              <a:rPr lang="de-DE" sz="6000" dirty="0"/>
              <a:t>Ihre Fragen!</a:t>
            </a:r>
          </a:p>
        </p:txBody>
      </p:sp>
    </p:spTree>
    <p:extLst>
      <p:ext uri="{BB962C8B-B14F-4D97-AF65-F5344CB8AC3E}">
        <p14:creationId xmlns:p14="http://schemas.microsoft.com/office/powerpoint/2010/main" val="223925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de-DE" dirty="0" smtClean="0"/>
              <a:t>Elternabend für die Eltern der Einschulungskinder </a:t>
            </a:r>
            <a:r>
              <a:rPr lang="de-DE" dirty="0" smtClean="0"/>
              <a:t>2025/26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416824" cy="3312368"/>
          </a:xfrm>
        </p:spPr>
        <p:txBody>
          <a:bodyPr>
            <a:normAutofit fontScale="92500"/>
          </a:bodyPr>
          <a:lstStyle/>
          <a:p>
            <a:pPr marL="514350" indent="-514350" algn="l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Begrüßung und Vorstellung</a:t>
            </a:r>
          </a:p>
          <a:p>
            <a:pPr marL="514350" indent="-514350" algn="l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„Der Ernst des Lebens“</a:t>
            </a:r>
          </a:p>
          <a:p>
            <a:pPr marL="514350" indent="-514350" algn="l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Betreuung in der Grundschule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Einschulungsfahrplan</a:t>
            </a:r>
          </a:p>
          <a:p>
            <a:pPr marL="514350" indent="-514350" algn="l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Beobachtungsbogen der KITAs</a:t>
            </a:r>
          </a:p>
          <a:p>
            <a:pPr marL="514350" indent="-514350" algn="l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Hinweise und Tipps zur Schulvorbereitung</a:t>
            </a:r>
          </a:p>
          <a:p>
            <a:pPr marL="514350" indent="-514350" algn="l">
              <a:buAutoNum type="arabicPeriod"/>
            </a:pPr>
            <a:endParaRPr lang="de-DE" dirty="0" smtClean="0"/>
          </a:p>
          <a:p>
            <a:pPr marL="514350" indent="-514350" algn="l">
              <a:buAutoNum type="arabicPeriod"/>
            </a:pPr>
            <a:endParaRPr lang="de-DE" dirty="0" smtClean="0"/>
          </a:p>
          <a:p>
            <a:pPr marL="514350" indent="-51435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3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  </a:t>
            </a:r>
          </a:p>
          <a:p>
            <a:pPr marL="0" indent="0" algn="ctr">
              <a:buNone/>
            </a:pPr>
            <a:r>
              <a:rPr lang="de-DE" dirty="0" smtClean="0"/>
              <a:t>Wir</a:t>
            </a:r>
            <a:r>
              <a:rPr lang="de-DE" dirty="0" smtClean="0"/>
              <a:t> </a:t>
            </a:r>
            <a:r>
              <a:rPr lang="de-DE" dirty="0" smtClean="0"/>
              <a:t>wünschen Ihnen einen guten Nachhauseweg und einen schönen Abend!</a:t>
            </a:r>
          </a:p>
          <a:p>
            <a:pPr marL="0" indent="0" algn="ctr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	Birgit Eisenbeiß			Tanja </a:t>
            </a:r>
            <a:r>
              <a:rPr lang="de-DE" dirty="0" err="1" smtClean="0"/>
              <a:t>Mahlich</a:t>
            </a:r>
            <a:r>
              <a:rPr lang="de-DE" dirty="0" smtClean="0"/>
              <a:t>	</a:t>
            </a:r>
            <a:r>
              <a:rPr lang="de-DE" smtClean="0"/>
              <a:t>	</a:t>
            </a:r>
            <a:r>
              <a:rPr lang="de-DE" sz="1700" smtClean="0"/>
              <a:t>Kindertagesstätte </a:t>
            </a:r>
            <a:r>
              <a:rPr lang="de-DE" sz="1700" dirty="0" smtClean="0"/>
              <a:t>Sonnenschein		Johann Friedrich Krause-Schule </a:t>
            </a:r>
            <a:endParaRPr lang="de-DE" sz="1700" dirty="0" smtClean="0"/>
          </a:p>
          <a:p>
            <a:pPr marL="0" indent="0">
              <a:buNone/>
            </a:pPr>
            <a:endParaRPr lang="de-DE" sz="1700" dirty="0"/>
          </a:p>
        </p:txBody>
      </p:sp>
    </p:spTree>
    <p:extLst>
      <p:ext uri="{BB962C8B-B14F-4D97-AF65-F5344CB8AC3E}">
        <p14:creationId xmlns:p14="http://schemas.microsoft.com/office/powerpoint/2010/main" val="28166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Betreuung in der Grundschule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Betreuerinnen: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b="1" dirty="0" smtClean="0"/>
              <a:t>Astrid Scheiter, </a:t>
            </a:r>
            <a:r>
              <a:rPr lang="de-DE" dirty="0" smtClean="0"/>
              <a:t>Chiara </a:t>
            </a:r>
            <a:r>
              <a:rPr lang="de-DE" dirty="0" err="1" smtClean="0"/>
              <a:t>Kubitzek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und Kevin </a:t>
            </a:r>
            <a:r>
              <a:rPr lang="de-DE" dirty="0" err="1" smtClean="0"/>
              <a:t>Bannenberg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Kurze Betreuung  bis 13.15 Uhr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Betreuung mit Mittagessen  bis max. 15.30 Uhr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73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dirty="0" smtClean="0"/>
              <a:t>4. Einschulungsfahrplan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710052"/>
              </p:ext>
            </p:extLst>
          </p:nvPr>
        </p:nvGraphicFramePr>
        <p:xfrm>
          <a:off x="827584" y="1964844"/>
          <a:ext cx="432048" cy="4488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4923"/>
              </p:ext>
            </p:extLst>
          </p:nvPr>
        </p:nvGraphicFramePr>
        <p:xfrm>
          <a:off x="251520" y="1772820"/>
          <a:ext cx="720080" cy="4896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Jan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Feb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März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April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Mai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Juni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Juli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Aug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Sep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Okt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Nov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Dez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75898" y="1182736"/>
            <a:ext cx="328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</a:t>
            </a:r>
            <a:r>
              <a:rPr lang="de-DE" sz="2400" dirty="0" smtClean="0"/>
              <a:t>Jahr vor der Einschulung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3762511" y="1285309"/>
            <a:ext cx="2186881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 smtClean="0"/>
              <a:t>Erster Elternabend </a:t>
            </a:r>
          </a:p>
          <a:p>
            <a:r>
              <a:rPr lang="de-DE" sz="2000" dirty="0" smtClean="0"/>
              <a:t>in der Schule</a:t>
            </a:r>
            <a:endParaRPr lang="de-DE" sz="2000" dirty="0"/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1339881" y="1867305"/>
            <a:ext cx="2430870" cy="709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303748" y="2348880"/>
            <a:ext cx="3521163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Schulanmeldung mit Vorstellung Ihres Kindes</a:t>
            </a:r>
            <a:endParaRPr lang="de-DE" sz="2000" dirty="0"/>
          </a:p>
        </p:txBody>
      </p:sp>
      <p:cxnSp>
        <p:nvCxnSpPr>
          <p:cNvPr id="13" name="Gerade Verbindung mit Pfeil 12"/>
          <p:cNvCxnSpPr>
            <a:stCxn id="11" idx="1"/>
          </p:cNvCxnSpPr>
          <p:nvPr/>
        </p:nvCxnSpPr>
        <p:spPr>
          <a:xfrm flipH="1">
            <a:off x="1331640" y="2702823"/>
            <a:ext cx="972108" cy="2941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2518777" y="4863659"/>
            <a:ext cx="3091103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 smtClean="0"/>
              <a:t>Schulärztliche </a:t>
            </a:r>
          </a:p>
          <a:p>
            <a:r>
              <a:rPr lang="de-DE" sz="2000" dirty="0" smtClean="0"/>
              <a:t>Schuleingangsuntersuchung</a:t>
            </a:r>
            <a:endParaRPr lang="de-DE" sz="2000" dirty="0"/>
          </a:p>
        </p:txBody>
      </p:sp>
      <p:cxnSp>
        <p:nvCxnSpPr>
          <p:cNvPr id="16" name="Gerade Verbindung mit Pfeil 15"/>
          <p:cNvCxnSpPr>
            <a:stCxn id="14" idx="1"/>
          </p:cNvCxnSpPr>
          <p:nvPr/>
        </p:nvCxnSpPr>
        <p:spPr>
          <a:xfrm flipH="1">
            <a:off x="1331640" y="5217602"/>
            <a:ext cx="1187137" cy="8036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098102" y="3356992"/>
            <a:ext cx="3478581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 smtClean="0"/>
              <a:t>Beginn des Sprachvorlaufkurses</a:t>
            </a:r>
          </a:p>
          <a:p>
            <a:r>
              <a:rPr lang="de-DE" sz="2000" dirty="0" smtClean="0"/>
              <a:t>(Vorlaufkurs in </a:t>
            </a:r>
            <a:r>
              <a:rPr lang="de-DE" sz="2000" dirty="0" err="1" smtClean="0"/>
              <a:t>Elgershausen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cxnSp>
        <p:nvCxnSpPr>
          <p:cNvPr id="22" name="Gerade Verbindung mit Pfeil 21"/>
          <p:cNvCxnSpPr>
            <a:stCxn id="20" idx="1"/>
          </p:cNvCxnSpPr>
          <p:nvPr/>
        </p:nvCxnSpPr>
        <p:spPr>
          <a:xfrm flipH="1">
            <a:off x="1331642" y="3710935"/>
            <a:ext cx="2766460" cy="7981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2555316" y="5914146"/>
            <a:ext cx="3098925" cy="646331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Meldung sonderpädagogisches</a:t>
            </a:r>
          </a:p>
          <a:p>
            <a:r>
              <a:rPr lang="de-DE" dirty="0" smtClean="0"/>
              <a:t> Überprüfungsverfahren</a:t>
            </a:r>
            <a:endParaRPr lang="de-DE" dirty="0"/>
          </a:p>
        </p:txBody>
      </p:sp>
      <p:cxnSp>
        <p:nvCxnSpPr>
          <p:cNvPr id="27" name="Gerade Verbindung mit Pfeil 26"/>
          <p:cNvCxnSpPr/>
          <p:nvPr/>
        </p:nvCxnSpPr>
        <p:spPr>
          <a:xfrm flipH="1">
            <a:off x="1331641" y="6021288"/>
            <a:ext cx="1215435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6416814" y="4445690"/>
            <a:ext cx="2596352" cy="646331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Vorschulkinder besuchen </a:t>
            </a:r>
          </a:p>
          <a:p>
            <a:r>
              <a:rPr lang="de-DE" dirty="0" smtClean="0"/>
              <a:t>die Grundschule</a:t>
            </a:r>
            <a:endParaRPr lang="de-DE" dirty="0"/>
          </a:p>
        </p:txBody>
      </p:sp>
      <p:cxnSp>
        <p:nvCxnSpPr>
          <p:cNvPr id="32" name="Gerade Verbindung mit Pfeil 31"/>
          <p:cNvCxnSpPr/>
          <p:nvPr/>
        </p:nvCxnSpPr>
        <p:spPr>
          <a:xfrm flipH="1">
            <a:off x="1331640" y="4557996"/>
            <a:ext cx="5040560" cy="2882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30" idx="2"/>
          </p:cNvCxnSpPr>
          <p:nvPr/>
        </p:nvCxnSpPr>
        <p:spPr>
          <a:xfrm>
            <a:off x="7714990" y="5092021"/>
            <a:ext cx="0" cy="14684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32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20" grpId="0" animBg="1"/>
      <p:bldP spid="25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870036"/>
              </p:ext>
            </p:extLst>
          </p:nvPr>
        </p:nvGraphicFramePr>
        <p:xfrm>
          <a:off x="827584" y="1964844"/>
          <a:ext cx="432048" cy="4488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157673"/>
              </p:ext>
            </p:extLst>
          </p:nvPr>
        </p:nvGraphicFramePr>
        <p:xfrm>
          <a:off x="251520" y="1772820"/>
          <a:ext cx="720080" cy="4896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Jan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Feb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März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April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Mai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Juni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Juli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Aug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Sep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Okt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Nov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de-DE" dirty="0" smtClean="0"/>
                        <a:t>Dez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6706" y="1094386"/>
            <a:ext cx="282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Jahr der Einschulung</a:t>
            </a:r>
            <a:endParaRPr lang="de-DE" sz="2400" dirty="0"/>
          </a:p>
        </p:txBody>
      </p:sp>
      <p:cxnSp>
        <p:nvCxnSpPr>
          <p:cNvPr id="7" name="Gerade Verbindung mit Pfeil 6"/>
          <p:cNvCxnSpPr/>
          <p:nvPr/>
        </p:nvCxnSpPr>
        <p:spPr>
          <a:xfrm flipH="1">
            <a:off x="1336913" y="1947846"/>
            <a:ext cx="1506897" cy="545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>
            <a:stCxn id="20" idx="1"/>
          </p:cNvCxnSpPr>
          <p:nvPr/>
        </p:nvCxnSpPr>
        <p:spPr>
          <a:xfrm flipH="1" flipV="1">
            <a:off x="1323218" y="4015991"/>
            <a:ext cx="4129594" cy="5655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882448" y="1632914"/>
            <a:ext cx="4713888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Hospitationen </a:t>
            </a:r>
            <a:r>
              <a:rPr lang="de-DE" sz="2000" dirty="0" smtClean="0"/>
              <a:t>bei </a:t>
            </a:r>
            <a:r>
              <a:rPr lang="de-DE" sz="2000" dirty="0"/>
              <a:t>den Besuchstagen</a:t>
            </a:r>
          </a:p>
          <a:p>
            <a:r>
              <a:rPr lang="de-DE" sz="2000" dirty="0" smtClean="0"/>
              <a:t>(i</a:t>
            </a:r>
            <a:r>
              <a:rPr lang="de-DE" sz="2000" dirty="0" smtClean="0"/>
              <a:t>n Einzelfällen in </a:t>
            </a:r>
            <a:r>
              <a:rPr lang="de-DE" sz="2000" dirty="0" smtClean="0"/>
              <a:t>den </a:t>
            </a:r>
            <a:r>
              <a:rPr lang="de-DE" sz="2000" dirty="0" smtClean="0"/>
              <a:t>Kindertagesstätten) </a:t>
            </a:r>
            <a:endParaRPr lang="de-DE" sz="2000" dirty="0"/>
          </a:p>
        </p:txBody>
      </p:sp>
      <p:sp>
        <p:nvSpPr>
          <p:cNvPr id="14" name="Textfeld 13"/>
          <p:cNvSpPr txBox="1"/>
          <p:nvPr/>
        </p:nvSpPr>
        <p:spPr>
          <a:xfrm>
            <a:off x="4427984" y="2640697"/>
            <a:ext cx="1872208" cy="612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de-DE" sz="2000" dirty="0" smtClean="0"/>
              <a:t>Probeschultag</a:t>
            </a:r>
          </a:p>
        </p:txBody>
      </p:sp>
      <p:cxnSp>
        <p:nvCxnSpPr>
          <p:cNvPr id="16" name="Gerade Verbindung mit Pfeil 15"/>
          <p:cNvCxnSpPr>
            <a:stCxn id="14" idx="1"/>
          </p:cNvCxnSpPr>
          <p:nvPr/>
        </p:nvCxnSpPr>
        <p:spPr>
          <a:xfrm flipH="1" flipV="1">
            <a:off x="1336914" y="2840753"/>
            <a:ext cx="3091070" cy="105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6300192" y="476672"/>
            <a:ext cx="2862579" cy="707886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 smtClean="0"/>
              <a:t>Vorschulkinder besuchen </a:t>
            </a:r>
          </a:p>
          <a:p>
            <a:r>
              <a:rPr lang="de-DE" sz="2000" dirty="0" smtClean="0"/>
              <a:t>die Grundschule</a:t>
            </a:r>
            <a:endParaRPr lang="de-DE" sz="2000" dirty="0"/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8604448" y="1194440"/>
            <a:ext cx="0" cy="2892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5452812" y="4275500"/>
            <a:ext cx="1694759" cy="61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r>
              <a:rPr lang="de-DE" sz="2000" dirty="0" smtClean="0"/>
              <a:t>Bewegungstag</a:t>
            </a:r>
            <a:endParaRPr lang="de-DE" sz="2000" dirty="0"/>
          </a:p>
        </p:txBody>
      </p:sp>
      <p:sp>
        <p:nvSpPr>
          <p:cNvPr id="23" name="Textfeld 22"/>
          <p:cNvSpPr txBox="1"/>
          <p:nvPr/>
        </p:nvSpPr>
        <p:spPr>
          <a:xfrm>
            <a:off x="2882448" y="3399964"/>
            <a:ext cx="2841680" cy="707886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de-DE" sz="2000" dirty="0" smtClean="0"/>
              <a:t>Schnuppertag mit den Paten aus </a:t>
            </a:r>
            <a:r>
              <a:rPr lang="de-DE" sz="2000" dirty="0" smtClean="0"/>
              <a:t>Klasse 3</a:t>
            </a:r>
            <a:endParaRPr lang="de-DE" sz="2000" dirty="0" smtClean="0"/>
          </a:p>
        </p:txBody>
      </p:sp>
      <p:cxnSp>
        <p:nvCxnSpPr>
          <p:cNvPr id="25" name="Gerade Verbindung mit Pfeil 24"/>
          <p:cNvCxnSpPr/>
          <p:nvPr/>
        </p:nvCxnSpPr>
        <p:spPr>
          <a:xfrm flipH="1">
            <a:off x="1298273" y="3666679"/>
            <a:ext cx="1584175" cy="1048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627784" y="5295110"/>
            <a:ext cx="3672408" cy="707886"/>
          </a:xfrm>
          <a:prstGeom prst="rect">
            <a:avLst/>
          </a:prstGeom>
          <a:solidFill>
            <a:srgbClr val="FD610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Einschulung  am Dienstag nach Schuljahresbeginn</a:t>
            </a:r>
            <a:endParaRPr lang="de-DE" sz="2000" dirty="0"/>
          </a:p>
        </p:txBody>
      </p:sp>
      <p:cxnSp>
        <p:nvCxnSpPr>
          <p:cNvPr id="32" name="Gerade Verbindung mit Pfeil 31"/>
          <p:cNvCxnSpPr/>
          <p:nvPr/>
        </p:nvCxnSpPr>
        <p:spPr>
          <a:xfrm flipH="1" flipV="1">
            <a:off x="1259632" y="5019096"/>
            <a:ext cx="1354456" cy="5466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3178450" y="4581500"/>
            <a:ext cx="1461106" cy="612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r>
              <a:rPr lang="de-DE" sz="2000" dirty="0" smtClean="0"/>
              <a:t>Elternabend</a:t>
            </a:r>
            <a:endParaRPr lang="de-DE" sz="2000" dirty="0"/>
          </a:p>
        </p:txBody>
      </p:sp>
      <p:cxnSp>
        <p:nvCxnSpPr>
          <p:cNvPr id="3" name="Gerade Verbindung mit Pfeil 2"/>
          <p:cNvCxnSpPr/>
          <p:nvPr/>
        </p:nvCxnSpPr>
        <p:spPr>
          <a:xfrm flipH="1" flipV="1">
            <a:off x="1291425" y="4323087"/>
            <a:ext cx="1918818" cy="6784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49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7" grpId="0" animBg="1"/>
      <p:bldP spid="20" grpId="0" animBg="1"/>
      <p:bldP spid="23" grpId="0" animBg="1"/>
      <p:bldP spid="29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Beobachtungsbögen der KITAs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2660991" y="1876498"/>
            <a:ext cx="1901844" cy="123583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dirty="0" smtClean="0"/>
              <a:t>Sprache</a:t>
            </a:r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323528" y="1303579"/>
            <a:ext cx="1901844" cy="123583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dirty="0" smtClean="0"/>
              <a:t>Grobmotorik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4876016" y="4706145"/>
            <a:ext cx="1901844" cy="123583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dirty="0" smtClean="0"/>
              <a:t>Feinmotorik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806953" y="2749588"/>
            <a:ext cx="1906429" cy="127669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dirty="0" smtClean="0"/>
              <a:t>Sozial-verhalten</a:t>
            </a:r>
            <a:endParaRPr lang="de-DE" dirty="0"/>
          </a:p>
        </p:txBody>
      </p:sp>
      <p:sp>
        <p:nvSpPr>
          <p:cNvPr id="10" name="Ellipse 9"/>
          <p:cNvSpPr/>
          <p:nvPr/>
        </p:nvSpPr>
        <p:spPr>
          <a:xfrm>
            <a:off x="6783228" y="3745428"/>
            <a:ext cx="1901844" cy="123583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dirty="0" smtClean="0"/>
              <a:t>Selbst-</a:t>
            </a:r>
            <a:r>
              <a:rPr lang="de-DE" dirty="0" err="1" smtClean="0"/>
              <a:t>ständigkeit</a:t>
            </a:r>
            <a:endParaRPr lang="de-DE" dirty="0"/>
          </a:p>
        </p:txBody>
      </p:sp>
      <p:sp>
        <p:nvSpPr>
          <p:cNvPr id="11" name="Ellipse 10"/>
          <p:cNvSpPr/>
          <p:nvPr/>
        </p:nvSpPr>
        <p:spPr>
          <a:xfrm>
            <a:off x="4876016" y="2872678"/>
            <a:ext cx="1901844" cy="123583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dirty="0" smtClean="0"/>
              <a:t>Arbeits-tempo</a:t>
            </a:r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246571" y="4363345"/>
            <a:ext cx="1901844" cy="12358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dirty="0" err="1" smtClean="0"/>
              <a:t>Konzentra-tion</a:t>
            </a:r>
            <a:r>
              <a:rPr lang="de-DE" dirty="0" smtClean="0"/>
              <a:t> und Ausdauer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>
          <a:xfrm>
            <a:off x="7020272" y="5324062"/>
            <a:ext cx="1901844" cy="12358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14" name="Ellipse 13"/>
          <p:cNvSpPr/>
          <p:nvPr/>
        </p:nvSpPr>
        <p:spPr>
          <a:xfrm>
            <a:off x="6777860" y="1921496"/>
            <a:ext cx="1901844" cy="123583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dirty="0" smtClean="0"/>
              <a:t>Emotionale Stärke</a:t>
            </a:r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2720583" y="3514429"/>
            <a:ext cx="1901844" cy="123583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dirty="0" smtClean="0"/>
              <a:t>Mathe-</a:t>
            </a:r>
            <a:r>
              <a:rPr lang="de-DE" dirty="0" err="1" smtClean="0"/>
              <a:t>matisches</a:t>
            </a:r>
            <a:r>
              <a:rPr lang="de-DE" dirty="0" smtClean="0"/>
              <a:t> Verständnis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4876016" y="1258581"/>
            <a:ext cx="1901844" cy="12358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dirty="0" smtClean="0"/>
              <a:t>Visuelle </a:t>
            </a:r>
            <a:r>
              <a:rPr lang="de-DE" dirty="0" err="1" smtClean="0"/>
              <a:t>Wahrneh-mung</a:t>
            </a:r>
            <a:endParaRPr lang="de-DE" dirty="0"/>
          </a:p>
        </p:txBody>
      </p:sp>
      <p:sp>
        <p:nvSpPr>
          <p:cNvPr id="17" name="Ellipse 16"/>
          <p:cNvSpPr/>
          <p:nvPr/>
        </p:nvSpPr>
        <p:spPr>
          <a:xfrm>
            <a:off x="2483768" y="5095156"/>
            <a:ext cx="1901844" cy="123583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dirty="0" smtClean="0"/>
              <a:t>Auditive Wahr-</a:t>
            </a:r>
            <a:r>
              <a:rPr lang="de-DE" dirty="0" err="1" smtClean="0"/>
              <a:t>nehmung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40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514032"/>
              </p:ext>
            </p:extLst>
          </p:nvPr>
        </p:nvGraphicFramePr>
        <p:xfrm>
          <a:off x="323528" y="2492898"/>
          <a:ext cx="8280920" cy="2623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0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2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stimmt</a:t>
                      </a:r>
                      <a:endParaRPr lang="de-DE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stimmt</a:t>
                      </a:r>
                      <a:endParaRPr lang="de-DE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teilweise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stimmt in Ansätzen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stimmt nicht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Bemerkungen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  1. </a:t>
                      </a:r>
                      <a:r>
                        <a:rPr lang="de-DE" sz="1400" b="1" dirty="0">
                          <a:effectLst/>
                        </a:rPr>
                        <a:t>Emotionale Stärke</a:t>
                      </a:r>
                      <a:endParaRPr lang="de-DE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95">
                <a:tc>
                  <a:txBody>
                    <a:bodyPr/>
                    <a:lstStyle/>
                    <a:p>
                      <a:pPr marL="898525" indent="-722313">
                        <a:spcAft>
                          <a:spcPts val="0"/>
                        </a:spcAft>
                        <a:tabLst/>
                      </a:pPr>
                      <a:r>
                        <a:rPr lang="de-DE" sz="1400" kern="0" dirty="0">
                          <a:effectLst/>
                        </a:rPr>
                        <a:t>Das Kind begegnet neuen Situationen angstfrei.</a:t>
                      </a:r>
                      <a:endParaRPr lang="de-DE" sz="1400" b="1" kern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898525" indent="-722313">
                        <a:spcAft>
                          <a:spcPts val="0"/>
                        </a:spcAft>
                      </a:pPr>
                      <a:r>
                        <a:rPr lang="de-DE" sz="1400" kern="0" dirty="0">
                          <a:effectLst/>
                        </a:rPr>
                        <a:t>Es kann Enttäuschungen ertragen.</a:t>
                      </a:r>
                      <a:endParaRPr lang="de-DE" sz="1400" b="1" kern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898525" indent="-722313">
                        <a:spcAft>
                          <a:spcPts val="0"/>
                        </a:spcAft>
                      </a:pPr>
                      <a:r>
                        <a:rPr lang="de-DE" sz="1400" kern="0" dirty="0">
                          <a:effectLst/>
                        </a:rPr>
                        <a:t>Es ist belastbar.</a:t>
                      </a:r>
                      <a:endParaRPr lang="de-DE" sz="1400" b="1" kern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378">
                <a:tc>
                  <a:txBody>
                    <a:bodyPr/>
                    <a:lstStyle/>
                    <a:p>
                      <a:pPr marL="898525" indent="-722313">
                        <a:spcAft>
                          <a:spcPts val="0"/>
                        </a:spcAft>
                      </a:pPr>
                      <a:r>
                        <a:rPr lang="de-DE" sz="1400" kern="0" dirty="0">
                          <a:effectLst/>
                        </a:rPr>
                        <a:t>Es hat Zuversicht in das eigene Handeln.</a:t>
                      </a:r>
                      <a:endParaRPr lang="de-DE" sz="1400" b="1" kern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898525" indent="-722313">
                        <a:spcAft>
                          <a:spcPts val="0"/>
                        </a:spcAft>
                      </a:pPr>
                      <a:r>
                        <a:rPr lang="de-DE" sz="1400" kern="0" dirty="0">
                          <a:effectLst/>
                        </a:rPr>
                        <a:t>Es hat ein positives Selbstwertgefühl.</a:t>
                      </a:r>
                      <a:endParaRPr lang="de-DE" sz="1400" b="1" kern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719">
                <a:tc>
                  <a:txBody>
                    <a:bodyPr/>
                    <a:lstStyle/>
                    <a:p>
                      <a:pPr marL="898525" indent="-722313">
                        <a:spcAft>
                          <a:spcPts val="0"/>
                        </a:spcAft>
                      </a:pPr>
                      <a:r>
                        <a:rPr lang="de-DE" sz="1400" kern="0" dirty="0">
                          <a:effectLst/>
                        </a:rPr>
                        <a:t>Eine Weiterentwicklung ist zu beobachten.</a:t>
                      </a:r>
                      <a:endParaRPr lang="de-DE" sz="1400" b="1" kern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-252536" y="764704"/>
            <a:ext cx="9128752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8242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</a:tabLst>
            </a:pPr>
            <a:r>
              <a:rPr kumimoji="0" lang="de-DE" alt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Beobachtungsbogen / Entwicklungsbogen</a:t>
            </a:r>
            <a:endParaRPr kumimoji="0" lang="de-DE" altLang="de-DE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</a:tabLst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der Kindertagesstätten in Breitenbach und </a:t>
            </a:r>
            <a:r>
              <a:rPr kumimoji="0" lang="de-DE" alt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Martinhagen</a:t>
            </a:r>
            <a:endParaRPr kumimoji="0" lang="de-DE" alt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</a:tabLst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 </a:t>
            </a:r>
            <a:r>
              <a:rPr lang="de-DE" sz="3200" dirty="0"/>
              <a:t>2. Motivation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696086"/>
              </p:ext>
            </p:extLst>
          </p:nvPr>
        </p:nvGraphicFramePr>
        <p:xfrm>
          <a:off x="539552" y="1772809"/>
          <a:ext cx="8208912" cy="3456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Das Kind lernt von sich aus.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ist motiviert und neugierig.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erkennt Aufgaben an und ist bereit sie auszuführen.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kann motiviert bzw. überredet werden.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Es zeigt Kreativität.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2400" b="1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3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dirty="0"/>
              <a:t>3. Konzentration, Ausdauer, </a:t>
            </a:r>
            <a:r>
              <a:rPr lang="de-DE" sz="3200" dirty="0" smtClean="0"/>
              <a:t> </a:t>
            </a:r>
            <a:br>
              <a:rPr lang="de-DE" sz="3200" dirty="0" smtClean="0"/>
            </a:br>
            <a:r>
              <a:rPr lang="de-DE" sz="3200" dirty="0"/>
              <a:t> </a:t>
            </a:r>
            <a:r>
              <a:rPr lang="de-DE" sz="3200" dirty="0" smtClean="0"/>
              <a:t>    Merkfähigkeit</a:t>
            </a:r>
            <a:endParaRPr lang="de-DE" sz="32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774803"/>
              </p:ext>
            </p:extLst>
          </p:nvPr>
        </p:nvGraphicFramePr>
        <p:xfrm>
          <a:off x="899592" y="1988840"/>
          <a:ext cx="7704856" cy="4392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6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Das Kind kann sich für die Dauer von 10-15 Min. konzentrieren.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zeigt Ausdauer bei angeleiteten Aktivitäten.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kann sich in der Gruppe konzentrieren.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bleibt bei der Sache und lässt sich nicht ablenken.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6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Es kann sich immer wiederkehrende Abläufe, Arbeiten und Arbeitsaufträge merken.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Es arbeitet ruhig ohne zu zappeln.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1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836</Words>
  <Application>Microsoft Office PowerPoint</Application>
  <PresentationFormat>Bildschirmpräsentation (4:3)</PresentationFormat>
  <Paragraphs>216</Paragraphs>
  <Slides>20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  <vt:variant>
        <vt:lpstr>Zielgruppenorientierte Präsentationen</vt:lpstr>
      </vt:variant>
      <vt:variant>
        <vt:i4>1</vt:i4>
      </vt:variant>
    </vt:vector>
  </HeadingPairs>
  <TitlesOfParts>
    <vt:vector size="26" baseType="lpstr">
      <vt:lpstr>Arial</vt:lpstr>
      <vt:lpstr>Bradley Hand ITC</vt:lpstr>
      <vt:lpstr>Calibri</vt:lpstr>
      <vt:lpstr>Times New Roman</vt:lpstr>
      <vt:lpstr>Larissa</vt:lpstr>
      <vt:lpstr>PowerPoint-Präsentation</vt:lpstr>
      <vt:lpstr>Elternabend für die Eltern der Einschulungskinder 2025/26</vt:lpstr>
      <vt:lpstr>3. Betreuung in der Grundschule</vt:lpstr>
      <vt:lpstr>4. Einschulungsfahrplan</vt:lpstr>
      <vt:lpstr>PowerPoint-Präsentation</vt:lpstr>
      <vt:lpstr>4. Beobachtungsbögen der KITAs</vt:lpstr>
      <vt:lpstr>Beobachtungsbogen / Entwicklungsbogen der Kindertagesstätten in Breitenbach und Martinhagen </vt:lpstr>
      <vt:lpstr> 2. Motivation</vt:lpstr>
      <vt:lpstr>3. Konzentration, Ausdauer,        Merkfähigkeit</vt:lpstr>
      <vt:lpstr> 4. Arbeitstempo</vt:lpstr>
      <vt:lpstr> 5. Selbstständigkeit</vt:lpstr>
      <vt:lpstr> 6. Sozialverhalten</vt:lpstr>
      <vt:lpstr>7. Motorische Kriterien - Feinmotorik</vt:lpstr>
      <vt:lpstr>8. Motorische Kriterien - Grobmotorik</vt:lpstr>
      <vt:lpstr>9. Sprache</vt:lpstr>
      <vt:lpstr>10. Auditive Wahrnehmung/             phonologische Bewusstheit</vt:lpstr>
      <vt:lpstr>11. Visuelle Wahrnehmung</vt:lpstr>
      <vt:lpstr>12. Mathematisches Verständnis</vt:lpstr>
      <vt:lpstr>5. Hinweise und Tipps zur Schulvorbereitung</vt:lpstr>
      <vt:lpstr>PowerPoint-Präsentation</vt:lpstr>
      <vt:lpstr>Zielgruppenpräsentation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Beobachtungsbogen / Entwicklungsbogen der Kindertagesstätten in Breitenbach und Martinhagen</dc:title>
  <dc:creator>Verwaltung</dc:creator>
  <cp:lastModifiedBy>Lehrer-Admin</cp:lastModifiedBy>
  <cp:revision>33</cp:revision>
  <cp:lastPrinted>2018-02-26T12:18:22Z</cp:lastPrinted>
  <dcterms:created xsi:type="dcterms:W3CDTF">2017-02-21T15:54:10Z</dcterms:created>
  <dcterms:modified xsi:type="dcterms:W3CDTF">2024-03-06T14:04:26Z</dcterms:modified>
</cp:coreProperties>
</file>